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5" r:id="rId1"/>
  </p:sldMasterIdLst>
  <p:sldIdLst>
    <p:sldId id="256" r:id="rId2"/>
    <p:sldId id="257" r:id="rId3"/>
    <p:sldId id="258" r:id="rId4"/>
    <p:sldId id="260" r:id="rId5"/>
    <p:sldId id="259" r:id="rId6"/>
  </p:sldIdLst>
  <p:sldSz cx="6858000" cy="9144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59" d="100"/>
          <a:sy n="59" d="100"/>
        </p:scale>
        <p:origin x="223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6350" y="-11290"/>
            <a:ext cx="6877353" cy="9166580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7947" y="3206046"/>
            <a:ext cx="4370039" cy="2195069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7947" y="5401113"/>
            <a:ext cx="4370039" cy="1462532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8240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12800"/>
            <a:ext cx="4760786" cy="4538133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960533"/>
            <a:ext cx="4760786" cy="2094616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884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812800"/>
            <a:ext cx="4554137" cy="4030133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25806" y="4842933"/>
            <a:ext cx="4064853" cy="508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5960533"/>
            <a:ext cx="4760786" cy="2094616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362034" y="1053838"/>
            <a:ext cx="342989" cy="77970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3848742"/>
            <a:ext cx="342989" cy="77970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19410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575984"/>
            <a:ext cx="4760786" cy="3460613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036597"/>
            <a:ext cx="4760786" cy="2018552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9902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812800"/>
            <a:ext cx="4554137" cy="4030133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5350933"/>
            <a:ext cx="4760787" cy="685664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036597"/>
            <a:ext cx="4760786" cy="2018552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362034" y="1053838"/>
            <a:ext cx="342989" cy="77970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3848742"/>
            <a:ext cx="342989" cy="77970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453726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886" y="812800"/>
            <a:ext cx="4756099" cy="4030133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5350933"/>
            <a:ext cx="4760787" cy="685664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036597"/>
            <a:ext cx="4760786" cy="2018552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9612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5/18/2025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49733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82984" y="812801"/>
            <a:ext cx="734109" cy="7001935"/>
          </a:xfrm>
        </p:spPr>
        <p:txBody>
          <a:bodyPr vert="eaVert"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812801"/>
            <a:ext cx="3896270" cy="700193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4157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32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601158"/>
            <a:ext cx="4760786" cy="2435441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036597"/>
            <a:ext cx="4760786" cy="11472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116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12800"/>
            <a:ext cx="4760786" cy="176106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880785"/>
            <a:ext cx="2316082" cy="5174363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1903" y="2880787"/>
            <a:ext cx="2316083" cy="5174364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5/18/2025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645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12800"/>
            <a:ext cx="4760785" cy="1761067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881311"/>
            <a:ext cx="2318004" cy="768349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199" y="3649662"/>
            <a:ext cx="2318004" cy="4405489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99980" y="2881311"/>
            <a:ext cx="2318004" cy="768349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899980" y="3649662"/>
            <a:ext cx="2318004" cy="4405489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079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812800"/>
            <a:ext cx="4760786" cy="176106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661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027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998139"/>
            <a:ext cx="2092637" cy="1704621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8456" y="686567"/>
            <a:ext cx="2539528" cy="7368583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3702759"/>
            <a:ext cx="2092637" cy="3445932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5/18/2025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437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400800"/>
            <a:ext cx="4760786" cy="755651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199" y="812800"/>
            <a:ext cx="4760786" cy="5127624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7156451"/>
            <a:ext cx="4760786" cy="898699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833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6350" y="-11290"/>
            <a:ext cx="6877354" cy="9166580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812800"/>
            <a:ext cx="4760785" cy="176106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880787"/>
            <a:ext cx="4760786" cy="51743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053944" y="8055152"/>
            <a:ext cx="513099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8055152"/>
            <a:ext cx="346723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33507" y="8055152"/>
            <a:ext cx="384479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3985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  <p:sldLayoutId id="2147483700" r:id="rId15"/>
    <p:sldLayoutId id="2147483701" r:id="rId16"/>
  </p:sldLayoutIdLst>
  <p:txStyles>
    <p:titleStyle>
      <a:lvl1pPr algn="l" defTabSz="342900" rtl="0" eaLnBrk="1" latinLnBrk="0" hangingPunct="1">
        <a:spcBef>
          <a:spcPct val="0"/>
        </a:spcBef>
        <a:buNone/>
        <a:defRPr kumimoji="1"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343668" y="473099"/>
            <a:ext cx="5105912" cy="810074"/>
          </a:xfrm>
        </p:spPr>
        <p:txBody>
          <a:bodyPr>
            <a:normAutofit fontScale="90000"/>
          </a:bodyPr>
          <a:lstStyle/>
          <a:p>
            <a:r>
              <a:rPr lang="ja-JP" altLang="en-US" b="1" dirty="0">
                <a:solidFill>
                  <a:schemeClr val="accent2">
                    <a:lumMod val="75000"/>
                  </a:schemeClr>
                </a:solidFill>
              </a:rPr>
              <a:t>「そらまめの会」で最近実施された交流会・食事会</a:t>
            </a:r>
            <a:endParaRPr kumimoji="1" lang="ja-JP" alt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457198" y="1890169"/>
            <a:ext cx="5464923" cy="711268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ja-JP" sz="1700" b="1" dirty="0">
                <a:latin typeface="+mn-ea"/>
              </a:rPr>
              <a:t>(1)</a:t>
            </a:r>
            <a:r>
              <a:rPr lang="ja-JP" altLang="en-US" sz="1700" b="1" dirty="0">
                <a:latin typeface="+mn-ea"/>
              </a:rPr>
              <a:t>ジャパン・キャンサー・フォーラムへのブース出展</a:t>
            </a:r>
          </a:p>
          <a:p>
            <a:r>
              <a:rPr lang="ja-JP" altLang="en-US" dirty="0">
                <a:latin typeface="+mn-ea"/>
              </a:rPr>
              <a:t>日時：　２０１７年８月２０日（日）</a:t>
            </a:r>
          </a:p>
          <a:p>
            <a:r>
              <a:rPr lang="ja-JP" altLang="en-US" dirty="0">
                <a:latin typeface="+mn-ea"/>
              </a:rPr>
              <a:t>内容：　そらまめの会として２回目のブース出展</a:t>
            </a:r>
          </a:p>
          <a:p>
            <a:r>
              <a:rPr lang="ja-JP" altLang="en-US" dirty="0">
                <a:latin typeface="+mn-ea"/>
              </a:rPr>
              <a:t>場所：　コングレスクエア日本橋</a:t>
            </a:r>
          </a:p>
          <a:p>
            <a:endParaRPr lang="ja-JP" altLang="en-US" dirty="0">
              <a:latin typeface="+mn-ea"/>
            </a:endParaRPr>
          </a:p>
          <a:p>
            <a:pPr marL="0" indent="0">
              <a:buNone/>
            </a:pPr>
            <a:r>
              <a:rPr lang="en-US" altLang="ja-JP" sz="1700" b="1" dirty="0">
                <a:latin typeface="+mn-ea"/>
              </a:rPr>
              <a:t>(2)</a:t>
            </a:r>
            <a:r>
              <a:rPr lang="ja-JP" altLang="en-US" sz="1700" b="1" dirty="0">
                <a:latin typeface="+mn-ea"/>
              </a:rPr>
              <a:t>カナダから来日中の医師との意見交換会</a:t>
            </a:r>
          </a:p>
          <a:p>
            <a:r>
              <a:rPr lang="ja-JP" altLang="en-US" dirty="0"/>
              <a:t>日時：　２０１７年　７月　９日（日）</a:t>
            </a:r>
          </a:p>
          <a:p>
            <a:r>
              <a:rPr lang="ja-JP" altLang="en-US" dirty="0"/>
              <a:t>内容：　国際腎癌患者連合の理事も務められている</a:t>
            </a:r>
            <a:r>
              <a:rPr lang="en-US" altLang="ja-JP" dirty="0"/>
              <a:t>Dr. Michael A. S. Jewett</a:t>
            </a:r>
            <a:r>
              <a:rPr lang="ja-JP" altLang="en-US" dirty="0"/>
              <a:t>との意見交換会</a:t>
            </a:r>
          </a:p>
          <a:p>
            <a:r>
              <a:rPr lang="ja-JP" altLang="en-US" dirty="0"/>
              <a:t>参加人数：　８名</a:t>
            </a:r>
          </a:p>
          <a:p>
            <a:r>
              <a:rPr lang="ja-JP" altLang="en-US" dirty="0"/>
              <a:t>場所：　都内の</a:t>
            </a:r>
            <a:r>
              <a:rPr lang="en-US" altLang="ja-JP" dirty="0"/>
              <a:t>CNJ</a:t>
            </a:r>
            <a:r>
              <a:rPr lang="ja-JP" altLang="en-US" dirty="0"/>
              <a:t>の事務所</a:t>
            </a:r>
          </a:p>
          <a:p>
            <a:endParaRPr lang="ja-JP" altLang="en-US" dirty="0"/>
          </a:p>
          <a:p>
            <a:pPr marL="0" indent="0">
              <a:buNone/>
            </a:pPr>
            <a:r>
              <a:rPr lang="en-US" altLang="ja-JP" sz="1700" b="1" dirty="0"/>
              <a:t>(3)</a:t>
            </a:r>
            <a:r>
              <a:rPr lang="ja-JP" altLang="en-US" sz="1700" b="1" dirty="0"/>
              <a:t>交流会：第１９回関東地区交流会</a:t>
            </a:r>
          </a:p>
          <a:p>
            <a:r>
              <a:rPr lang="ja-JP" altLang="en-US" dirty="0"/>
              <a:t>日時：　２０１７年５月２７日（土）の午後</a:t>
            </a:r>
          </a:p>
          <a:p>
            <a:r>
              <a:rPr lang="ja-JP" altLang="en-US" dirty="0"/>
              <a:t>内容　投薬を受けたり長期の治療を受けた人、受けていない人に分かれての分科会、自己紹介、自由交流など</a:t>
            </a:r>
          </a:p>
          <a:p>
            <a:r>
              <a:rPr lang="ja-JP" altLang="en-US" dirty="0"/>
              <a:t>参加人数：　１６名</a:t>
            </a:r>
          </a:p>
          <a:p>
            <a:r>
              <a:rPr lang="ja-JP" altLang="en-US" dirty="0"/>
              <a:t>場所：　都内の公共集会場</a:t>
            </a:r>
          </a:p>
          <a:p>
            <a:r>
              <a:rPr lang="ja-JP" altLang="en-US" dirty="0"/>
              <a:t>参加費：　５００円</a:t>
            </a:r>
          </a:p>
          <a:p>
            <a:endParaRPr lang="ja-JP" altLang="en-US" dirty="0"/>
          </a:p>
          <a:p>
            <a:pPr marL="0" indent="0">
              <a:buNone/>
            </a:pPr>
            <a:r>
              <a:rPr lang="en-US" altLang="ja-JP" sz="1700" b="1" dirty="0"/>
              <a:t>(4)</a:t>
            </a:r>
            <a:r>
              <a:rPr lang="ja-JP" altLang="en-US" sz="1700" b="1" dirty="0"/>
              <a:t>食事会　</a:t>
            </a:r>
          </a:p>
          <a:p>
            <a:r>
              <a:rPr lang="ja-JP" altLang="en-US" dirty="0"/>
              <a:t>日時：　２０１７年５月２７日（土）の夜　</a:t>
            </a:r>
            <a:r>
              <a:rPr lang="en-US" altLang="ja-JP" dirty="0"/>
              <a:t>※</a:t>
            </a:r>
            <a:r>
              <a:rPr lang="ja-JP" altLang="en-US" dirty="0"/>
              <a:t>交流会終了後</a:t>
            </a:r>
          </a:p>
          <a:p>
            <a:r>
              <a:rPr lang="ja-JP" altLang="en-US" dirty="0"/>
              <a:t>内容：　自己紹介、自由歓談</a:t>
            </a:r>
          </a:p>
          <a:p>
            <a:r>
              <a:rPr lang="ja-JP" altLang="en-US" dirty="0"/>
              <a:t>参加人数：　１６名</a:t>
            </a:r>
          </a:p>
          <a:p>
            <a:r>
              <a:rPr lang="ja-JP" altLang="en-US" dirty="0"/>
              <a:t>場所：　交流会開催場所付近の日本料理店</a:t>
            </a:r>
          </a:p>
          <a:p>
            <a:r>
              <a:rPr lang="ja-JP" altLang="en-US" dirty="0"/>
              <a:t>参加費：　４，０００～５，０００円</a:t>
            </a:r>
          </a:p>
          <a:p>
            <a:pPr marL="0" indent="0">
              <a:buNone/>
            </a:pPr>
            <a:r>
              <a:rPr lang="ja-JP" altLang="en-US" dirty="0"/>
              <a:t>　</a:t>
            </a:r>
          </a:p>
          <a:p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43668" y="1362394"/>
            <a:ext cx="2008883" cy="36933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bg1"/>
                </a:solidFill>
              </a:rPr>
              <a:t>2017</a:t>
            </a:r>
            <a:r>
              <a:rPr kumimoji="1" lang="ja-JP" altLang="en-US" dirty="0">
                <a:solidFill>
                  <a:schemeClr val="bg1"/>
                </a:solidFill>
              </a:rPr>
              <a:t>年</a:t>
            </a:r>
            <a:r>
              <a:rPr kumimoji="1" lang="en-US" altLang="ja-JP" dirty="0">
                <a:solidFill>
                  <a:schemeClr val="bg1"/>
                </a:solidFill>
              </a:rPr>
              <a:t>(</a:t>
            </a:r>
            <a:r>
              <a:rPr kumimoji="1" lang="ja-JP" altLang="en-US" dirty="0">
                <a:solidFill>
                  <a:schemeClr val="bg1"/>
                </a:solidFill>
              </a:rPr>
              <a:t>平成</a:t>
            </a:r>
            <a:r>
              <a:rPr kumimoji="1" lang="en-US" altLang="ja-JP" dirty="0">
                <a:solidFill>
                  <a:schemeClr val="bg1"/>
                </a:solidFill>
              </a:rPr>
              <a:t>29</a:t>
            </a:r>
            <a:r>
              <a:rPr kumimoji="1" lang="ja-JP" altLang="en-US" dirty="0">
                <a:solidFill>
                  <a:schemeClr val="bg1"/>
                </a:solidFill>
              </a:rPr>
              <a:t>年</a:t>
            </a:r>
            <a:r>
              <a:rPr kumimoji="1" lang="en-US" altLang="ja-JP" dirty="0">
                <a:solidFill>
                  <a:schemeClr val="bg1"/>
                </a:solidFill>
              </a:rPr>
              <a:t>)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5758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312984" y="570733"/>
            <a:ext cx="5464923" cy="711268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sz="1600" b="1" dirty="0">
                <a:latin typeface="+mn-ea"/>
              </a:rPr>
              <a:t>(5)</a:t>
            </a:r>
            <a:r>
              <a:rPr lang="ja-JP" altLang="en-US" sz="1600" b="1" dirty="0">
                <a:latin typeface="+mn-ea"/>
              </a:rPr>
              <a:t>交流会：　第１９回関東地区交流会</a:t>
            </a:r>
          </a:p>
          <a:p>
            <a:r>
              <a:rPr lang="ja-JP" altLang="en-US" sz="1200" dirty="0">
                <a:latin typeface="+mn-ea"/>
              </a:rPr>
              <a:t>日時：２０１６年１２月１７日</a:t>
            </a:r>
            <a:r>
              <a:rPr lang="en-US" altLang="ja-JP" sz="1200" dirty="0">
                <a:latin typeface="+mn-ea"/>
              </a:rPr>
              <a:t>(</a:t>
            </a:r>
            <a:r>
              <a:rPr lang="ja-JP" altLang="en-US" sz="1200" dirty="0">
                <a:latin typeface="+mn-ea"/>
              </a:rPr>
              <a:t>土</a:t>
            </a:r>
            <a:r>
              <a:rPr lang="en-US" altLang="ja-JP" sz="1200" dirty="0">
                <a:latin typeface="+mn-ea"/>
              </a:rPr>
              <a:t>)</a:t>
            </a:r>
            <a:r>
              <a:rPr lang="ja-JP" altLang="en-US" sz="1200" dirty="0">
                <a:latin typeface="+mn-ea"/>
              </a:rPr>
              <a:t>の午後</a:t>
            </a:r>
          </a:p>
          <a:p>
            <a:r>
              <a:rPr lang="ja-JP" altLang="en-US" sz="1200" dirty="0">
                <a:latin typeface="+mn-ea"/>
              </a:rPr>
              <a:t>内容：製薬会社による講演（薬の歴史・薬が効く仕組み・薬の将来など）、自己紹介、自由交流など</a:t>
            </a:r>
          </a:p>
          <a:p>
            <a:r>
              <a:rPr lang="ja-JP" altLang="en-US" sz="1200" dirty="0">
                <a:latin typeface="+mn-ea"/>
              </a:rPr>
              <a:t>参加人数：１７名</a:t>
            </a:r>
          </a:p>
          <a:p>
            <a:r>
              <a:rPr lang="ja-JP" altLang="en-US" sz="1200" dirty="0">
                <a:latin typeface="+mn-ea"/>
              </a:rPr>
              <a:t>場所：都内の公共集会場</a:t>
            </a:r>
          </a:p>
          <a:p>
            <a:r>
              <a:rPr lang="ja-JP" altLang="en-US" sz="1200" dirty="0">
                <a:latin typeface="+mn-ea"/>
              </a:rPr>
              <a:t>参加費：５００円</a:t>
            </a:r>
          </a:p>
          <a:p>
            <a:endParaRPr lang="ja-JP" altLang="en-US" sz="1200" b="1" dirty="0">
              <a:latin typeface="+mn-ea"/>
            </a:endParaRPr>
          </a:p>
          <a:p>
            <a:pPr marL="0" indent="0">
              <a:buNone/>
            </a:pPr>
            <a:r>
              <a:rPr lang="en-US" altLang="ja-JP" sz="1600" b="1" dirty="0">
                <a:latin typeface="+mn-ea"/>
              </a:rPr>
              <a:t>(6)</a:t>
            </a:r>
            <a:r>
              <a:rPr lang="ja-JP" altLang="en-US" sz="1600" b="1" dirty="0">
                <a:latin typeface="+mn-ea"/>
              </a:rPr>
              <a:t>食事会　</a:t>
            </a:r>
          </a:p>
          <a:p>
            <a:r>
              <a:rPr lang="ja-JP" altLang="en-US" sz="1200" dirty="0">
                <a:latin typeface="+mn-ea"/>
              </a:rPr>
              <a:t>日時：　２０１６年１２月１７日（土）の夜　</a:t>
            </a:r>
            <a:r>
              <a:rPr lang="en-US" altLang="ja-JP" sz="1200" dirty="0">
                <a:latin typeface="+mn-ea"/>
              </a:rPr>
              <a:t>※</a:t>
            </a:r>
            <a:r>
              <a:rPr lang="ja-JP" altLang="en-US" sz="1200" dirty="0">
                <a:latin typeface="+mn-ea"/>
              </a:rPr>
              <a:t>交流会終了後</a:t>
            </a:r>
          </a:p>
          <a:p>
            <a:r>
              <a:rPr lang="ja-JP" altLang="en-US" sz="1200" dirty="0">
                <a:latin typeface="+mn-ea"/>
              </a:rPr>
              <a:t>内容：　自己紹介、自由歓談</a:t>
            </a:r>
          </a:p>
          <a:p>
            <a:r>
              <a:rPr lang="ja-JP" altLang="en-US" sz="1200" dirty="0">
                <a:latin typeface="+mn-ea"/>
              </a:rPr>
              <a:t>参加人数：１７名</a:t>
            </a:r>
          </a:p>
          <a:p>
            <a:r>
              <a:rPr lang="ja-JP" altLang="en-US" sz="1200" dirty="0">
                <a:latin typeface="+mn-ea"/>
              </a:rPr>
              <a:t>場所：　交流会開催場所付近の日本料理店</a:t>
            </a:r>
          </a:p>
          <a:p>
            <a:r>
              <a:rPr lang="ja-JP" altLang="en-US" sz="1200" dirty="0">
                <a:latin typeface="+mn-ea"/>
              </a:rPr>
              <a:t>参加費：　３，５００～４，０００円</a:t>
            </a:r>
          </a:p>
          <a:p>
            <a:endParaRPr lang="ja-JP" altLang="en-US" sz="1200" b="1" dirty="0">
              <a:latin typeface="+mn-ea"/>
            </a:endParaRPr>
          </a:p>
          <a:p>
            <a:pPr marL="0" indent="0">
              <a:buNone/>
            </a:pPr>
            <a:r>
              <a:rPr lang="en-US" altLang="ja-JP" sz="1600" b="1" dirty="0">
                <a:latin typeface="+mn-ea"/>
              </a:rPr>
              <a:t>(7)</a:t>
            </a:r>
            <a:r>
              <a:rPr lang="ja-JP" altLang="en-US" sz="1600" b="1" dirty="0">
                <a:latin typeface="+mn-ea"/>
              </a:rPr>
              <a:t>食事会</a:t>
            </a:r>
          </a:p>
          <a:p>
            <a:r>
              <a:rPr lang="ja-JP" altLang="en-US" sz="1200" dirty="0">
                <a:latin typeface="+mn-ea"/>
              </a:rPr>
              <a:t>日時：　２０１６年１０月１日（土）の夜</a:t>
            </a:r>
          </a:p>
          <a:p>
            <a:r>
              <a:rPr lang="ja-JP" altLang="en-US" sz="1200" dirty="0">
                <a:latin typeface="+mn-ea"/>
              </a:rPr>
              <a:t>内容：　自己紹介、自由歓談</a:t>
            </a:r>
          </a:p>
          <a:p>
            <a:r>
              <a:rPr lang="ja-JP" altLang="en-US" sz="1200" dirty="0">
                <a:latin typeface="+mn-ea"/>
              </a:rPr>
              <a:t>参加人数：　１８名</a:t>
            </a:r>
          </a:p>
          <a:p>
            <a:r>
              <a:rPr lang="ja-JP" altLang="en-US" sz="1200" dirty="0">
                <a:latin typeface="+mn-ea"/>
              </a:rPr>
              <a:t>場所：　都内のイタリアン</a:t>
            </a:r>
          </a:p>
          <a:p>
            <a:r>
              <a:rPr lang="ja-JP" altLang="en-US" sz="1200" dirty="0">
                <a:latin typeface="+mn-ea"/>
              </a:rPr>
              <a:t>参加費：　４，５００～６，０００円</a:t>
            </a:r>
          </a:p>
          <a:p>
            <a:endParaRPr lang="ja-JP" altLang="en-US" sz="1200" b="1" dirty="0">
              <a:latin typeface="+mn-ea"/>
            </a:endParaRPr>
          </a:p>
          <a:p>
            <a:pPr marL="0" indent="0">
              <a:buNone/>
            </a:pPr>
            <a:r>
              <a:rPr lang="en-US" altLang="ja-JP" sz="1600" b="1" dirty="0">
                <a:latin typeface="+mn-ea"/>
              </a:rPr>
              <a:t>(8)</a:t>
            </a:r>
            <a:r>
              <a:rPr lang="ja-JP" altLang="en-US" sz="1600" b="1" dirty="0">
                <a:latin typeface="+mn-ea"/>
              </a:rPr>
              <a:t>ジャパン・キャンサー・フォーラム</a:t>
            </a:r>
            <a:r>
              <a:rPr lang="en-US" altLang="ja-JP" sz="1600" b="1" dirty="0">
                <a:latin typeface="+mn-ea"/>
              </a:rPr>
              <a:t>2016</a:t>
            </a:r>
            <a:r>
              <a:rPr lang="ja-JP" altLang="en-US" sz="1600" b="1" dirty="0" err="1">
                <a:latin typeface="+mn-ea"/>
              </a:rPr>
              <a:t>への</a:t>
            </a:r>
            <a:r>
              <a:rPr lang="ja-JP" altLang="en-US" sz="1600" b="1" dirty="0">
                <a:latin typeface="+mn-ea"/>
              </a:rPr>
              <a:t>ブース出展</a:t>
            </a:r>
          </a:p>
          <a:p>
            <a:r>
              <a:rPr lang="ja-JP" altLang="en-US" sz="1200" dirty="0">
                <a:latin typeface="+mn-ea"/>
              </a:rPr>
              <a:t>日時：　２０１６年８月７日（日）</a:t>
            </a:r>
          </a:p>
          <a:p>
            <a:r>
              <a:rPr lang="ja-JP" altLang="en-US" sz="1200" dirty="0">
                <a:latin typeface="+mn-ea"/>
              </a:rPr>
              <a:t>内容：　そらまめの会として、初めてブースに出展し、来場者に会の紹介などを実施</a:t>
            </a:r>
          </a:p>
          <a:p>
            <a:r>
              <a:rPr lang="ja-JP" altLang="en-US" sz="1200" dirty="0">
                <a:latin typeface="+mn-ea"/>
              </a:rPr>
              <a:t>場所：　コングレスクエア日本橋</a:t>
            </a:r>
          </a:p>
          <a:p>
            <a:pPr marL="0" indent="0">
              <a:buNone/>
            </a:pPr>
            <a:endParaRPr lang="ja-JP" altLang="en-US" sz="1600" b="1" dirty="0">
              <a:latin typeface="+mn-ea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12984" y="147285"/>
            <a:ext cx="2085827" cy="369332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b="1" dirty="0">
                <a:solidFill>
                  <a:schemeClr val="bg1"/>
                </a:solidFill>
              </a:rPr>
              <a:t>2016</a:t>
            </a:r>
            <a:r>
              <a:rPr kumimoji="1" lang="ja-JP" altLang="en-US" b="1" dirty="0">
                <a:solidFill>
                  <a:schemeClr val="bg1"/>
                </a:solidFill>
              </a:rPr>
              <a:t>年</a:t>
            </a:r>
            <a:r>
              <a:rPr kumimoji="1" lang="en-US" altLang="ja-JP" b="1" dirty="0">
                <a:solidFill>
                  <a:schemeClr val="bg1"/>
                </a:solidFill>
              </a:rPr>
              <a:t>(</a:t>
            </a:r>
            <a:r>
              <a:rPr kumimoji="1" lang="ja-JP" altLang="en-US" b="1" dirty="0">
                <a:solidFill>
                  <a:schemeClr val="bg1"/>
                </a:solidFill>
              </a:rPr>
              <a:t>平成</a:t>
            </a:r>
            <a:r>
              <a:rPr kumimoji="1" lang="en-US" altLang="ja-JP" b="1" dirty="0">
                <a:solidFill>
                  <a:schemeClr val="bg1"/>
                </a:solidFill>
              </a:rPr>
              <a:t>28</a:t>
            </a:r>
            <a:r>
              <a:rPr kumimoji="1" lang="ja-JP" altLang="en-US" b="1" dirty="0">
                <a:solidFill>
                  <a:schemeClr val="bg1"/>
                </a:solidFill>
              </a:rPr>
              <a:t>年</a:t>
            </a:r>
            <a:r>
              <a:rPr kumimoji="1" lang="en-US" altLang="ja-JP" b="1" dirty="0">
                <a:solidFill>
                  <a:schemeClr val="bg1"/>
                </a:solidFill>
              </a:rPr>
              <a:t>)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6928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312984" y="570733"/>
            <a:ext cx="5464923" cy="7112682"/>
          </a:xfrm>
        </p:spPr>
        <p:txBody>
          <a:bodyPr>
            <a:noAutofit/>
          </a:bodyPr>
          <a:lstStyle/>
          <a:p>
            <a:endParaRPr lang="ja-JP" altLang="en-US" sz="1600" b="1" dirty="0">
              <a:latin typeface="+mn-ea"/>
            </a:endParaRPr>
          </a:p>
          <a:p>
            <a:pPr marL="0" indent="0">
              <a:buNone/>
            </a:pPr>
            <a:r>
              <a:rPr lang="en-US" altLang="ja-JP" sz="1600" b="1" dirty="0">
                <a:latin typeface="+mn-ea"/>
              </a:rPr>
              <a:t>(9) </a:t>
            </a:r>
            <a:r>
              <a:rPr lang="ja-JP" altLang="en-US" sz="1600" b="1" dirty="0">
                <a:latin typeface="+mn-ea"/>
              </a:rPr>
              <a:t>交流会：第１８回関東地区交流会</a:t>
            </a:r>
          </a:p>
          <a:p>
            <a:r>
              <a:rPr lang="ja-JP" altLang="en-US" sz="1200" dirty="0">
                <a:latin typeface="+mn-ea"/>
              </a:rPr>
              <a:t>日時：　２０１６年１月２３日（土）の午後</a:t>
            </a:r>
          </a:p>
          <a:p>
            <a:r>
              <a:rPr lang="ja-JP" altLang="en-US" sz="1200" dirty="0">
                <a:latin typeface="+mn-ea"/>
              </a:rPr>
              <a:t>内容：　製薬会社による講演（薬の歴史・薬が効く仕組み・薬の将来など）、コニタンとの交流、自己紹介、自由交流など</a:t>
            </a:r>
          </a:p>
          <a:p>
            <a:r>
              <a:rPr lang="ja-JP" altLang="en-US" sz="1200" dirty="0">
                <a:latin typeface="+mn-ea"/>
              </a:rPr>
              <a:t>参加人数：　２４名</a:t>
            </a:r>
          </a:p>
          <a:p>
            <a:r>
              <a:rPr lang="ja-JP" altLang="en-US" sz="1200" dirty="0">
                <a:latin typeface="+mn-ea"/>
              </a:rPr>
              <a:t>場所：　都内の公共集会場</a:t>
            </a:r>
          </a:p>
          <a:p>
            <a:r>
              <a:rPr lang="ja-JP" altLang="en-US" sz="1200" dirty="0">
                <a:latin typeface="+mn-ea"/>
              </a:rPr>
              <a:t>参加費：　５００円</a:t>
            </a:r>
          </a:p>
          <a:p>
            <a:endParaRPr lang="ja-JP" altLang="en-US" sz="1600" b="1" dirty="0">
              <a:latin typeface="+mn-ea"/>
            </a:endParaRPr>
          </a:p>
          <a:p>
            <a:pPr marL="0" indent="0">
              <a:buNone/>
            </a:pPr>
            <a:r>
              <a:rPr lang="en-US" altLang="ja-JP" sz="1600" b="1" dirty="0">
                <a:latin typeface="+mn-ea"/>
              </a:rPr>
              <a:t>(10)</a:t>
            </a:r>
            <a:r>
              <a:rPr lang="ja-JP" altLang="en-US" sz="1600" b="1" dirty="0">
                <a:latin typeface="+mn-ea"/>
              </a:rPr>
              <a:t>食事会</a:t>
            </a:r>
            <a:r>
              <a:rPr lang="ja-JP" altLang="en-US" sz="1200" b="1" dirty="0">
                <a:latin typeface="+mn-ea"/>
              </a:rPr>
              <a:t>　</a:t>
            </a:r>
          </a:p>
          <a:p>
            <a:r>
              <a:rPr lang="ja-JP" altLang="en-US" sz="1200" dirty="0">
                <a:latin typeface="+mn-ea"/>
              </a:rPr>
              <a:t>日時：　２０１６年１月２３日（土）の夜　</a:t>
            </a:r>
            <a:r>
              <a:rPr lang="en-US" altLang="ja-JP" sz="1200" dirty="0">
                <a:latin typeface="+mn-ea"/>
              </a:rPr>
              <a:t>※</a:t>
            </a:r>
            <a:r>
              <a:rPr lang="ja-JP" altLang="en-US" sz="1200" dirty="0">
                <a:latin typeface="+mn-ea"/>
              </a:rPr>
              <a:t>交流会終了後</a:t>
            </a:r>
          </a:p>
          <a:p>
            <a:r>
              <a:rPr lang="ja-JP" altLang="en-US" sz="1200" dirty="0">
                <a:latin typeface="+mn-ea"/>
              </a:rPr>
              <a:t>内容：　自己紹介、自由歓談</a:t>
            </a:r>
          </a:p>
          <a:p>
            <a:r>
              <a:rPr lang="ja-JP" altLang="en-US" sz="1200" dirty="0">
                <a:latin typeface="+mn-ea"/>
              </a:rPr>
              <a:t>参加人数：　１５名</a:t>
            </a:r>
          </a:p>
          <a:p>
            <a:r>
              <a:rPr lang="ja-JP" altLang="en-US" sz="1200" dirty="0">
                <a:latin typeface="+mn-ea"/>
              </a:rPr>
              <a:t>場所：　交流会開催場所付近のイタリア料理店</a:t>
            </a:r>
          </a:p>
          <a:p>
            <a:r>
              <a:rPr lang="ja-JP" altLang="en-US" sz="1200" dirty="0">
                <a:latin typeface="+mn-ea"/>
              </a:rPr>
              <a:t>参加費：　４，０００～５，０００円</a:t>
            </a:r>
          </a:p>
          <a:p>
            <a:endParaRPr lang="en-US" altLang="ja-JP" sz="1600" b="1" dirty="0">
              <a:latin typeface="+mn-ea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12984" y="147285"/>
            <a:ext cx="2085827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kumimoji="1" lang="en-US" altLang="ja-JP" b="1" dirty="0">
                <a:solidFill>
                  <a:schemeClr val="bg1"/>
                </a:solidFill>
              </a:rPr>
              <a:t>2016</a:t>
            </a:r>
            <a:r>
              <a:rPr kumimoji="1" lang="ja-JP" altLang="en-US" b="1" dirty="0">
                <a:solidFill>
                  <a:schemeClr val="bg1"/>
                </a:solidFill>
              </a:rPr>
              <a:t>年</a:t>
            </a:r>
            <a:r>
              <a:rPr kumimoji="1" lang="en-US" altLang="ja-JP" b="1" dirty="0">
                <a:solidFill>
                  <a:schemeClr val="bg1"/>
                </a:solidFill>
              </a:rPr>
              <a:t>(</a:t>
            </a:r>
            <a:r>
              <a:rPr kumimoji="1" lang="ja-JP" altLang="en-US" b="1" dirty="0">
                <a:solidFill>
                  <a:schemeClr val="bg1"/>
                </a:solidFill>
              </a:rPr>
              <a:t>平成</a:t>
            </a:r>
            <a:r>
              <a:rPr kumimoji="1" lang="en-US" altLang="ja-JP" b="1" dirty="0">
                <a:solidFill>
                  <a:schemeClr val="bg1"/>
                </a:solidFill>
              </a:rPr>
              <a:t>28</a:t>
            </a:r>
            <a:r>
              <a:rPr kumimoji="1" lang="ja-JP" altLang="en-US" b="1" dirty="0">
                <a:solidFill>
                  <a:schemeClr val="bg1"/>
                </a:solidFill>
              </a:rPr>
              <a:t>年</a:t>
            </a:r>
            <a:r>
              <a:rPr kumimoji="1" lang="en-US" altLang="ja-JP" b="1" dirty="0">
                <a:solidFill>
                  <a:schemeClr val="bg1"/>
                </a:solidFill>
              </a:rPr>
              <a:t>)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4015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312984" y="570733"/>
            <a:ext cx="5464923" cy="711268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sz="1600" b="1" dirty="0">
                <a:latin typeface="+mn-ea"/>
              </a:rPr>
              <a:t>(11)</a:t>
            </a:r>
            <a:r>
              <a:rPr lang="ja-JP" altLang="en-US" sz="1600" b="1" dirty="0">
                <a:latin typeface="+mn-ea"/>
              </a:rPr>
              <a:t>交流会：第１７回関東地区交流会</a:t>
            </a:r>
          </a:p>
          <a:p>
            <a:r>
              <a:rPr lang="ja-JP" altLang="en-US" sz="1200" dirty="0">
                <a:latin typeface="+mn-ea"/>
              </a:rPr>
              <a:t>日時：　２０１５年１２月１３日（日）の午後</a:t>
            </a:r>
          </a:p>
          <a:p>
            <a:r>
              <a:rPr lang="ja-JP" altLang="en-US" sz="1200" dirty="0">
                <a:latin typeface="+mn-ea"/>
              </a:rPr>
              <a:t>内容：　日本医科大学市民公開講座への参加</a:t>
            </a:r>
          </a:p>
          <a:p>
            <a:r>
              <a:rPr lang="ja-JP" altLang="en-US" sz="1200" dirty="0">
                <a:latin typeface="+mn-ea"/>
              </a:rPr>
              <a:t>参加人数：　そらまめの会からは３０名くらい（各自申込）</a:t>
            </a:r>
          </a:p>
          <a:p>
            <a:r>
              <a:rPr lang="ja-JP" altLang="en-US" sz="1200" dirty="0">
                <a:latin typeface="+mn-ea"/>
              </a:rPr>
              <a:t>参加費：　無料</a:t>
            </a:r>
          </a:p>
          <a:p>
            <a:pPr marL="0" indent="0">
              <a:buNone/>
            </a:pPr>
            <a:endParaRPr lang="ja-JP" altLang="en-US" sz="1200" b="1" dirty="0">
              <a:latin typeface="+mn-ea"/>
            </a:endParaRPr>
          </a:p>
          <a:p>
            <a:pPr marL="0" indent="0">
              <a:buNone/>
            </a:pPr>
            <a:r>
              <a:rPr lang="en-US" altLang="ja-JP" sz="1600" b="1" dirty="0">
                <a:latin typeface="+mn-ea"/>
              </a:rPr>
              <a:t>(12)</a:t>
            </a:r>
            <a:r>
              <a:rPr lang="ja-JP" altLang="en-US" sz="1600" b="1" dirty="0">
                <a:latin typeface="+mn-ea"/>
              </a:rPr>
              <a:t>食事会</a:t>
            </a:r>
          </a:p>
          <a:p>
            <a:r>
              <a:rPr lang="ja-JP" altLang="en-US" sz="1200" dirty="0">
                <a:latin typeface="+mn-ea"/>
              </a:rPr>
              <a:t>日時：　２０１５年１２月１３日（日）の夜　</a:t>
            </a:r>
            <a:r>
              <a:rPr lang="en-US" altLang="ja-JP" sz="1200" dirty="0">
                <a:latin typeface="+mn-ea"/>
              </a:rPr>
              <a:t>※</a:t>
            </a:r>
            <a:r>
              <a:rPr lang="ja-JP" altLang="en-US" sz="1200" dirty="0">
                <a:latin typeface="+mn-ea"/>
              </a:rPr>
              <a:t>交流会終了後　</a:t>
            </a:r>
          </a:p>
          <a:p>
            <a:r>
              <a:rPr lang="ja-JP" altLang="en-US" sz="1200" dirty="0">
                <a:latin typeface="+mn-ea"/>
              </a:rPr>
              <a:t>内容：　自己紹介、メンバー自作の替え歌合唱（笑）、自由歓談</a:t>
            </a:r>
          </a:p>
          <a:p>
            <a:r>
              <a:rPr lang="ja-JP" altLang="en-US" sz="1200" dirty="0">
                <a:latin typeface="+mn-ea"/>
              </a:rPr>
              <a:t>参加人数：　２２名</a:t>
            </a:r>
          </a:p>
          <a:p>
            <a:r>
              <a:rPr lang="ja-JP" altLang="en-US" sz="1200" dirty="0">
                <a:latin typeface="+mn-ea"/>
              </a:rPr>
              <a:t>場所：　交流会開催場所付近のダイニング</a:t>
            </a:r>
          </a:p>
          <a:p>
            <a:r>
              <a:rPr lang="ja-JP" altLang="en-US" sz="1200" dirty="0">
                <a:latin typeface="+mn-ea"/>
              </a:rPr>
              <a:t>参加費：　４，０００～６，０００円</a:t>
            </a:r>
          </a:p>
          <a:p>
            <a:pPr marL="0" indent="0">
              <a:buNone/>
            </a:pPr>
            <a:endParaRPr lang="ja-JP" altLang="en-US" sz="1200" dirty="0">
              <a:latin typeface="+mn-ea"/>
            </a:endParaRPr>
          </a:p>
          <a:p>
            <a:pPr marL="0" indent="0">
              <a:buNone/>
            </a:pPr>
            <a:r>
              <a:rPr lang="en-US" altLang="ja-JP" sz="1600" b="1" dirty="0">
                <a:latin typeface="+mn-ea"/>
              </a:rPr>
              <a:t>(13)</a:t>
            </a:r>
            <a:r>
              <a:rPr lang="ja-JP" altLang="en-US" sz="1600" b="1" dirty="0">
                <a:latin typeface="+mn-ea"/>
              </a:rPr>
              <a:t>交流会：臨時総会</a:t>
            </a:r>
          </a:p>
          <a:p>
            <a:r>
              <a:rPr lang="ja-JP" altLang="en-US" sz="1200" dirty="0">
                <a:latin typeface="+mn-ea"/>
              </a:rPr>
              <a:t>日時：　２０１５年９月１２日（土）の夕方</a:t>
            </a:r>
          </a:p>
          <a:p>
            <a:r>
              <a:rPr lang="ja-JP" altLang="en-US" sz="1200" dirty="0">
                <a:latin typeface="+mn-ea"/>
              </a:rPr>
              <a:t>内容：「そらまめの会」の定款の一部改正、役員の補充選任、近況報告</a:t>
            </a:r>
          </a:p>
          <a:p>
            <a:r>
              <a:rPr lang="ja-JP" altLang="en-US" sz="1200" dirty="0">
                <a:latin typeface="+mn-ea"/>
              </a:rPr>
              <a:t>参加人数：　１４名</a:t>
            </a:r>
          </a:p>
          <a:p>
            <a:r>
              <a:rPr lang="ja-JP" altLang="en-US" sz="1200" dirty="0">
                <a:latin typeface="+mn-ea"/>
              </a:rPr>
              <a:t>場所：　都内の公共集会場</a:t>
            </a:r>
          </a:p>
          <a:p>
            <a:r>
              <a:rPr lang="ja-JP" altLang="en-US" sz="1200" dirty="0">
                <a:latin typeface="+mn-ea"/>
              </a:rPr>
              <a:t>参加費：　なし</a:t>
            </a:r>
          </a:p>
          <a:p>
            <a:pPr marL="0" indent="0">
              <a:buNone/>
            </a:pPr>
            <a:endParaRPr lang="ja-JP" altLang="en-US" sz="1600" b="1" dirty="0">
              <a:latin typeface="+mn-ea"/>
            </a:endParaRPr>
          </a:p>
          <a:p>
            <a:pPr marL="0" indent="0">
              <a:buNone/>
            </a:pPr>
            <a:r>
              <a:rPr lang="en-US" altLang="ja-JP" sz="1600" b="1" dirty="0">
                <a:latin typeface="+mn-ea"/>
              </a:rPr>
              <a:t>(14)</a:t>
            </a:r>
            <a:r>
              <a:rPr lang="ja-JP" altLang="en-US" sz="1600" b="1" dirty="0">
                <a:latin typeface="+mn-ea"/>
              </a:rPr>
              <a:t>食事会</a:t>
            </a:r>
          </a:p>
          <a:p>
            <a:r>
              <a:rPr lang="ja-JP" altLang="en-US" sz="1200" dirty="0">
                <a:latin typeface="+mn-ea"/>
              </a:rPr>
              <a:t>日時：　２０１５年９月１２日（土）の夜　　</a:t>
            </a:r>
            <a:r>
              <a:rPr lang="en-US" altLang="ja-JP" sz="1200" dirty="0">
                <a:latin typeface="+mn-ea"/>
              </a:rPr>
              <a:t>※</a:t>
            </a:r>
            <a:r>
              <a:rPr lang="ja-JP" altLang="en-US" sz="1200" dirty="0">
                <a:latin typeface="+mn-ea"/>
              </a:rPr>
              <a:t>交流会終了後</a:t>
            </a:r>
          </a:p>
          <a:p>
            <a:r>
              <a:rPr lang="ja-JP" altLang="en-US" sz="1200" dirty="0">
                <a:latin typeface="+mn-ea"/>
              </a:rPr>
              <a:t>内容：　自己紹介、自由歓談</a:t>
            </a:r>
          </a:p>
          <a:p>
            <a:r>
              <a:rPr lang="ja-JP" altLang="en-US" sz="1200" dirty="0">
                <a:latin typeface="+mn-ea"/>
              </a:rPr>
              <a:t>参加人数：　１３名</a:t>
            </a:r>
          </a:p>
          <a:p>
            <a:r>
              <a:rPr lang="ja-JP" altLang="en-US" sz="1200" dirty="0">
                <a:latin typeface="+mn-ea"/>
              </a:rPr>
              <a:t>場所：　交流会会場付近の中華料理店</a:t>
            </a:r>
          </a:p>
          <a:p>
            <a:r>
              <a:rPr lang="ja-JP" altLang="en-US" sz="1200" dirty="0">
                <a:latin typeface="+mn-ea"/>
              </a:rPr>
              <a:t>参加費：　３，０００～４，０００円</a:t>
            </a:r>
          </a:p>
          <a:p>
            <a:pPr marL="0" indent="0">
              <a:buNone/>
            </a:pPr>
            <a:endParaRPr lang="ja-JP" altLang="en-US" sz="1600" b="1" dirty="0">
              <a:latin typeface="+mn-ea"/>
            </a:endParaRPr>
          </a:p>
          <a:p>
            <a:pPr marL="0" indent="0">
              <a:buNone/>
            </a:pPr>
            <a:r>
              <a:rPr lang="ja-JP" altLang="en-US" sz="1600" b="1" dirty="0">
                <a:latin typeface="+mn-ea"/>
              </a:rPr>
              <a:t>　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12984" y="147285"/>
            <a:ext cx="2085827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kumimoji="1" lang="en-US" altLang="ja-JP" b="1" dirty="0">
                <a:solidFill>
                  <a:schemeClr val="bg1"/>
                </a:solidFill>
              </a:rPr>
              <a:t>2015</a:t>
            </a:r>
            <a:r>
              <a:rPr kumimoji="1" lang="ja-JP" altLang="en-US" b="1" dirty="0">
                <a:solidFill>
                  <a:schemeClr val="bg1"/>
                </a:solidFill>
              </a:rPr>
              <a:t>年</a:t>
            </a:r>
            <a:r>
              <a:rPr kumimoji="1" lang="en-US" altLang="ja-JP" b="1" dirty="0">
                <a:solidFill>
                  <a:schemeClr val="bg1"/>
                </a:solidFill>
              </a:rPr>
              <a:t>(</a:t>
            </a:r>
            <a:r>
              <a:rPr kumimoji="1" lang="ja-JP" altLang="en-US" b="1" dirty="0">
                <a:solidFill>
                  <a:schemeClr val="bg1"/>
                </a:solidFill>
              </a:rPr>
              <a:t>平成</a:t>
            </a:r>
            <a:r>
              <a:rPr kumimoji="1" lang="en-US" altLang="ja-JP" b="1" dirty="0">
                <a:solidFill>
                  <a:schemeClr val="bg1"/>
                </a:solidFill>
              </a:rPr>
              <a:t>27</a:t>
            </a:r>
            <a:r>
              <a:rPr kumimoji="1" lang="ja-JP" altLang="en-US" b="1" dirty="0">
                <a:solidFill>
                  <a:schemeClr val="bg1"/>
                </a:solidFill>
              </a:rPr>
              <a:t>年</a:t>
            </a:r>
            <a:r>
              <a:rPr kumimoji="1" lang="en-US" altLang="ja-JP" b="1" dirty="0">
                <a:solidFill>
                  <a:schemeClr val="bg1"/>
                </a:solidFill>
              </a:rPr>
              <a:t>)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6386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312984" y="570733"/>
            <a:ext cx="5464923" cy="711268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sz="1600" b="1" dirty="0">
                <a:latin typeface="+mn-ea"/>
              </a:rPr>
              <a:t>(15)</a:t>
            </a:r>
            <a:r>
              <a:rPr lang="ja-JP" altLang="en-US" sz="1600" b="1" dirty="0">
                <a:latin typeface="+mn-ea"/>
              </a:rPr>
              <a:t>食事会</a:t>
            </a:r>
            <a:endParaRPr lang="ja-JP" altLang="en-US" sz="1200" b="1" dirty="0">
              <a:latin typeface="+mn-ea"/>
            </a:endParaRPr>
          </a:p>
          <a:p>
            <a:r>
              <a:rPr lang="ja-JP" altLang="en-US" sz="1200" dirty="0">
                <a:latin typeface="+mn-ea"/>
              </a:rPr>
              <a:t>日時：　２０１５年７月４日（土）の午後</a:t>
            </a:r>
          </a:p>
          <a:p>
            <a:r>
              <a:rPr lang="ja-JP" altLang="en-US" sz="1200" dirty="0">
                <a:latin typeface="+mn-ea"/>
              </a:rPr>
              <a:t>内容：　「そらまめの会」を任意団体とするための設立総会、代表理事選出、自己紹介、自由歓談</a:t>
            </a:r>
          </a:p>
          <a:p>
            <a:r>
              <a:rPr lang="ja-JP" altLang="en-US" sz="1200" dirty="0">
                <a:latin typeface="+mn-ea"/>
              </a:rPr>
              <a:t>参加人数：　２１名</a:t>
            </a:r>
          </a:p>
          <a:p>
            <a:r>
              <a:rPr lang="ja-JP" altLang="en-US" sz="1200" dirty="0">
                <a:latin typeface="+mn-ea"/>
              </a:rPr>
              <a:t>場所：　都内の日本料理店</a:t>
            </a:r>
          </a:p>
          <a:p>
            <a:r>
              <a:rPr lang="ja-JP" altLang="en-US" sz="1200" dirty="0">
                <a:latin typeface="+mn-ea"/>
              </a:rPr>
              <a:t>参加費：　４，０００～６，０００円</a:t>
            </a:r>
          </a:p>
          <a:p>
            <a:pPr marL="0" indent="0">
              <a:buNone/>
            </a:pPr>
            <a:endParaRPr lang="ja-JP" altLang="en-US" sz="1600" b="1" dirty="0">
              <a:latin typeface="+mn-ea"/>
            </a:endParaRPr>
          </a:p>
          <a:p>
            <a:pPr marL="0" indent="0">
              <a:buNone/>
            </a:pPr>
            <a:r>
              <a:rPr lang="en-US" altLang="ja-JP" sz="1600" b="1" dirty="0">
                <a:latin typeface="+mn-ea"/>
              </a:rPr>
              <a:t>(16)</a:t>
            </a:r>
            <a:r>
              <a:rPr lang="ja-JP" altLang="en-US" sz="1600" b="1" dirty="0">
                <a:latin typeface="+mn-ea"/>
              </a:rPr>
              <a:t>交流会：第１６回関東地区交流会</a:t>
            </a:r>
            <a:endParaRPr lang="ja-JP" altLang="en-US" sz="1200" b="1" dirty="0">
              <a:latin typeface="+mn-ea"/>
            </a:endParaRPr>
          </a:p>
          <a:p>
            <a:r>
              <a:rPr lang="ja-JP" altLang="en-US" sz="1200" dirty="0">
                <a:latin typeface="+mn-ea"/>
              </a:rPr>
              <a:t>日時：　２０１５年５月１６日（土）の午後</a:t>
            </a:r>
          </a:p>
          <a:p>
            <a:r>
              <a:rPr lang="ja-JP" altLang="en-US" sz="1200" dirty="0">
                <a:latin typeface="+mn-ea"/>
              </a:rPr>
              <a:t>内容：　保健師による講演、自己紹介、自由交流など</a:t>
            </a:r>
          </a:p>
          <a:p>
            <a:r>
              <a:rPr lang="ja-JP" altLang="en-US" sz="1200" dirty="0">
                <a:latin typeface="+mn-ea"/>
              </a:rPr>
              <a:t>参加人数：　１７名</a:t>
            </a:r>
          </a:p>
          <a:p>
            <a:r>
              <a:rPr lang="ja-JP" altLang="en-US" sz="1200" dirty="0">
                <a:latin typeface="+mn-ea"/>
              </a:rPr>
              <a:t>場所：　都内の公共集会場</a:t>
            </a:r>
          </a:p>
          <a:p>
            <a:r>
              <a:rPr lang="ja-JP" altLang="en-US" sz="1200" dirty="0">
                <a:latin typeface="+mn-ea"/>
              </a:rPr>
              <a:t>参加費：　５００円</a:t>
            </a:r>
            <a:endParaRPr lang="en-US" altLang="ja-JP" sz="1200" dirty="0">
              <a:latin typeface="+mn-ea"/>
            </a:endParaRPr>
          </a:p>
          <a:p>
            <a:pPr marL="0" indent="0">
              <a:buNone/>
            </a:pPr>
            <a:endParaRPr lang="ja-JP" altLang="en-US" sz="1600" b="1" dirty="0">
              <a:latin typeface="+mn-ea"/>
            </a:endParaRPr>
          </a:p>
          <a:p>
            <a:pPr marL="0" indent="0">
              <a:buNone/>
            </a:pPr>
            <a:r>
              <a:rPr lang="en-US" altLang="ja-JP" sz="1600" b="1" dirty="0">
                <a:latin typeface="+mn-ea"/>
              </a:rPr>
              <a:t>(17)</a:t>
            </a:r>
            <a:r>
              <a:rPr lang="ja-JP" altLang="en-US" sz="1600" b="1" dirty="0">
                <a:latin typeface="+mn-ea"/>
              </a:rPr>
              <a:t>食事会</a:t>
            </a:r>
            <a:endParaRPr lang="ja-JP" altLang="en-US" sz="1200" b="1" dirty="0">
              <a:latin typeface="+mn-ea"/>
            </a:endParaRPr>
          </a:p>
          <a:p>
            <a:r>
              <a:rPr lang="ja-JP" altLang="en-US" sz="1200" dirty="0">
                <a:latin typeface="+mn-ea"/>
              </a:rPr>
              <a:t>日時：　２０１５年５月１６日（土）の夜</a:t>
            </a:r>
          </a:p>
          <a:p>
            <a:r>
              <a:rPr lang="ja-JP" altLang="en-US" sz="1200" dirty="0">
                <a:latin typeface="+mn-ea"/>
              </a:rPr>
              <a:t>参加人数：　１５名</a:t>
            </a:r>
          </a:p>
          <a:p>
            <a:r>
              <a:rPr lang="ja-JP" altLang="en-US" sz="1200" dirty="0">
                <a:latin typeface="+mn-ea"/>
              </a:rPr>
              <a:t>場所：　交流会開催場所付近の洋食店</a:t>
            </a:r>
          </a:p>
          <a:p>
            <a:r>
              <a:rPr lang="ja-JP" altLang="en-US" sz="1200" dirty="0">
                <a:latin typeface="+mn-ea"/>
              </a:rPr>
              <a:t>内容：　自己紹介、自由歓談</a:t>
            </a:r>
          </a:p>
          <a:p>
            <a:r>
              <a:rPr lang="ja-JP" altLang="en-US" sz="1200" dirty="0">
                <a:latin typeface="+mn-ea"/>
              </a:rPr>
              <a:t>参加費：　５，０００円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12984" y="147285"/>
            <a:ext cx="2008883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bg1"/>
                </a:solidFill>
              </a:rPr>
              <a:t>2015</a:t>
            </a:r>
            <a:r>
              <a:rPr kumimoji="1" lang="ja-JP" altLang="en-US" dirty="0">
                <a:solidFill>
                  <a:schemeClr val="bg1"/>
                </a:solidFill>
              </a:rPr>
              <a:t>年</a:t>
            </a:r>
            <a:r>
              <a:rPr kumimoji="1" lang="en-US" altLang="ja-JP" dirty="0">
                <a:solidFill>
                  <a:schemeClr val="bg1"/>
                </a:solidFill>
              </a:rPr>
              <a:t>(</a:t>
            </a:r>
            <a:r>
              <a:rPr kumimoji="1" lang="ja-JP" altLang="en-US" dirty="0">
                <a:solidFill>
                  <a:schemeClr val="bg1"/>
                </a:solidFill>
              </a:rPr>
              <a:t>平成</a:t>
            </a:r>
            <a:r>
              <a:rPr kumimoji="1" lang="en-US" altLang="ja-JP" dirty="0">
                <a:solidFill>
                  <a:schemeClr val="bg1"/>
                </a:solidFill>
              </a:rPr>
              <a:t>27</a:t>
            </a:r>
            <a:r>
              <a:rPr kumimoji="1" lang="ja-JP" altLang="en-US" dirty="0">
                <a:solidFill>
                  <a:schemeClr val="bg1"/>
                </a:solidFill>
              </a:rPr>
              <a:t>年</a:t>
            </a:r>
            <a:r>
              <a:rPr kumimoji="1" lang="en-US" altLang="ja-JP" dirty="0">
                <a:solidFill>
                  <a:schemeClr val="bg1"/>
                </a:solidFill>
              </a:rPr>
              <a:t>)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4715891"/>
      </p:ext>
    </p:extLst>
  </p:cSld>
  <p:clrMapOvr>
    <a:masterClrMapping/>
  </p:clrMapOvr>
</p:sld>
</file>

<file path=ppt/theme/theme1.xml><?xml version="1.0" encoding="utf-8"?>
<a:theme xmlns:a="http://schemas.openxmlformats.org/drawingml/2006/main" name="ファセット">
  <a:themeElements>
    <a:clrScheme name="ファセット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ファセット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ファセッ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130</TotalTime>
  <Words>861</Words>
  <Application>Microsoft Office PowerPoint</Application>
  <PresentationFormat>画面に合わせる (4:3)</PresentationFormat>
  <Paragraphs>118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ファセット</vt:lpstr>
      <vt:lpstr>「そらまめの会」で最近実施された交流会・食事会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masako</dc:creator>
  <cp:lastModifiedBy>Mochinushi Masako (望主 雅子)</cp:lastModifiedBy>
  <cp:revision>8</cp:revision>
  <cp:lastPrinted>2017-08-08T10:30:48Z</cp:lastPrinted>
  <dcterms:created xsi:type="dcterms:W3CDTF">2017-08-08T08:26:44Z</dcterms:created>
  <dcterms:modified xsi:type="dcterms:W3CDTF">2025-05-18T04:06:54Z</dcterms:modified>
</cp:coreProperties>
</file>